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6C45"/>
    <a:srgbClr val="FA4716"/>
    <a:srgbClr val="FFCC11"/>
    <a:srgbClr val="FAA916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>
        <p:scale>
          <a:sx n="120" d="100"/>
          <a:sy n="120" d="100"/>
        </p:scale>
        <p:origin x="726" y="-3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2" r="518" b="26354"/>
          <a:stretch/>
        </p:blipFill>
        <p:spPr>
          <a:xfrm>
            <a:off x="0" y="788894"/>
            <a:ext cx="6858000" cy="2223247"/>
          </a:xfrm>
          <a:prstGeom prst="rect">
            <a:avLst/>
          </a:prstGeom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rgbClr val="FA4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FA4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Juárez 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1.emf"/><Relationship Id="rId5" Type="http://schemas.openxmlformats.org/officeDocument/2006/relationships/image" Target="../media/image6.emf"/><Relationship Id="rId10" Type="http://schemas.openxmlformats.org/officeDocument/2006/relationships/image" Target="../media/image10.png"/><Relationship Id="rId4" Type="http://schemas.openxmlformats.org/officeDocument/2006/relationships/image" Target="../media/image5.emf"/><Relationship Id="rId9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97228"/>
              </p:ext>
            </p:extLst>
          </p:nvPr>
        </p:nvGraphicFramePr>
        <p:xfrm>
          <a:off x="3861781" y="703754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744884" y="3578053"/>
            <a:ext cx="293885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_tradnl" sz="1000" dirty="0">
                <a:latin typeface="Arial" charset="0"/>
                <a:ea typeface="Arial" charset="0"/>
                <a:cs typeface="Arial" charset="0"/>
              </a:rPr>
              <a:t>Ninguno, este programa abarca aspectos fundamentales y avanzados de la Dirección de Proyectos.</a:t>
            </a:r>
          </a:p>
          <a:p>
            <a:pPr marL="171450" indent="-171450" algn="just">
              <a:buFont typeface="Arial" charset="0"/>
              <a:buChar char="•"/>
            </a:pP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4069223" y="3209382"/>
            <a:ext cx="1485514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FB6C45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 dirty="0">
              <a:solidFill>
                <a:srgbClr val="FB6C45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507729" y="319934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FA4716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solidFill>
                <a:srgbClr val="FA4716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6" y="319791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588" y="3208547"/>
            <a:ext cx="273294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506554" y="5989765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rgbClr val="FA4716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¿Quién </a:t>
            </a:r>
            <a:r>
              <a:rPr lang="es-ES_tradnl" sz="1400" b="1" dirty="0">
                <a:solidFill>
                  <a:srgbClr val="FA4716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debe </a:t>
            </a:r>
            <a:r>
              <a:rPr lang="es-ES_tradnl" sz="1400" b="1" dirty="0" smtClean="0">
                <a:solidFill>
                  <a:srgbClr val="FA4716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participar?</a:t>
            </a:r>
            <a:endParaRPr lang="es-ES_tradnl" sz="1200" dirty="0">
              <a:solidFill>
                <a:srgbClr val="FA4716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4032710" y="4145457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FB6C45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 dirty="0">
              <a:solidFill>
                <a:srgbClr val="FB6C45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67159" y="4616939"/>
            <a:ext cx="3086577" cy="178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01 – Introducción al programa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02 – Introducción a la dirección de proyectos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03 – Dirección de Proyectos, marco de referencia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04 – Procesos y herramientas de Inicio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05 – Procesos y herramientas de planeación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06 – Procesos y herramientas de ejecución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07 – Procesos y herramientas de monitoreo y control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08 – Procesos y herramientas de cierre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14 – Examen final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Módulo 15 </a:t>
            </a:r>
            <a:r>
              <a:rPr lang="mr-IN" sz="95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50" dirty="0">
                <a:latin typeface="Arial" charset="0"/>
                <a:ea typeface="Arial" charset="0"/>
                <a:cs typeface="Arial" charset="0"/>
              </a:rPr>
              <a:t> Cierre del programa. </a:t>
            </a: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517188" y="7384161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FA4716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solidFill>
                <a:srgbClr val="FA4716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69589" y="7789602"/>
            <a:ext cx="34302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48 horas </a:t>
            </a: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s-ES" sz="1000" dirty="0" smtClean="0">
                <a:latin typeface="Arial" charset="0"/>
                <a:ea typeface="Arial" charset="0"/>
                <a:cs typeface="Arial" charset="0"/>
              </a:rPr>
              <a:t> Sesión semanal durante </a:t>
            </a: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4 meses </a:t>
            </a: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Horario:  de 18:30 a 21:30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4" y="7369692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800" y="4197800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67" y="731422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58613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85049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151492" y="999571"/>
            <a:ext cx="6501745" cy="1714500"/>
          </a:xfrm>
          <a:prstGeom prst="rect">
            <a:avLst/>
          </a:prstGeom>
          <a:solidFill>
            <a:schemeClr val="tx1">
              <a:lumMod val="95000"/>
              <a:lumOff val="5000"/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20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Descubre y domina las principales herramientas </a:t>
            </a:r>
          </a:p>
          <a:p>
            <a:pPr algn="ctr">
              <a:spcAft>
                <a:spcPts val="0"/>
              </a:spcAft>
            </a:pPr>
            <a:r>
              <a:rPr lang="es-ES" sz="20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y técnicas para entregar proyectos exitosos. </a:t>
            </a:r>
            <a:endParaRPr lang="es-ES_tradnl" sz="14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85795" y="3628761"/>
            <a:ext cx="3429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10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Conocer los tipos de trabajo que se desarrollan en una organización y por qué es indispensable desarrollar una visión balanceada de esos tipos de trabajo.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Entender el marco de referencia de la dirección de proyectos de acuerdo con el PMI</a:t>
            </a:r>
            <a:r>
              <a:rPr lang="es-ES" sz="1000" baseline="30000" dirty="0">
                <a:latin typeface="Arial" charset="0"/>
                <a:ea typeface="Arial" charset="0"/>
                <a:cs typeface="Arial" charset="0"/>
              </a:rPr>
              <a:t>®</a:t>
            </a: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Explicar el ciclo de vida del proyecto.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Conocer las actividades que se llevan a cabo dentro de cada uno de los grupos de procesos, para incrementar las oportunidades de éxito del proyecto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Aplicar de manera práctica al menos 9 herramientas y técnicas relacionadas con la administración de un proyecto.  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40946" y="6437381"/>
            <a:ext cx="33951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1000" dirty="0">
                <a:latin typeface="Arial" charset="0"/>
                <a:ea typeface="Arial" charset="0"/>
                <a:cs typeface="Arial" charset="0"/>
              </a:rPr>
              <a:t>Profesionales y practicantes de la disciplina de Dirección de Proyectos que cuentan con experiencia y quieren obtener la certificación PMP otorgada por el PMI</a:t>
            </a:r>
            <a:endParaRPr lang="es-ES_tradnl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redondeado 21"/>
          <p:cNvSpPr/>
          <p:nvPr/>
        </p:nvSpPr>
        <p:spPr>
          <a:xfrm>
            <a:off x="3702352" y="6964686"/>
            <a:ext cx="2938855" cy="1186323"/>
          </a:xfrm>
          <a:prstGeom prst="roundRect">
            <a:avLst/>
          </a:prstGeom>
          <a:noFill/>
          <a:ln w="57150">
            <a:solidFill>
              <a:srgbClr val="FA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83464" y="684302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74879" y="80951"/>
            <a:ext cx="5966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PM00.00 - DEP</a:t>
            </a:r>
          </a:p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Dirección Exitosa de Proyectos (DEP)</a:t>
            </a: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" y="5887195"/>
            <a:ext cx="419111" cy="415911"/>
          </a:xfrm>
          <a:prstGeom prst="rect">
            <a:avLst/>
          </a:prstGeom>
        </p:spPr>
      </p:pic>
      <p:pic>
        <p:nvPicPr>
          <p:cNvPr id="38" name="Imagen 10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258" y="8281784"/>
            <a:ext cx="521506" cy="33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2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6" y="8261136"/>
            <a:ext cx="774872" cy="3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agen 2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85" y="8280005"/>
            <a:ext cx="589688" cy="34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843722"/>
              </p:ext>
            </p:extLst>
          </p:nvPr>
        </p:nvGraphicFramePr>
        <p:xfrm>
          <a:off x="679172" y="3786385"/>
          <a:ext cx="5628864" cy="1859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TenStep DEP </a:t>
                      </a:r>
                      <a:r>
                        <a:rPr lang="es-ES_tradnl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- 48 horas</a:t>
                      </a:r>
                      <a:endParaRPr lang="es-ES_tradnl" sz="1600" dirty="0">
                        <a:latin typeface="Arial" panose="020B0604020202020204" pitchFamily="34" charset="0"/>
                        <a:ea typeface="Arial Rounded MT Bold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lista: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$14,400.00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Pago de contado: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$12,000.00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Parcialidades: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Inscripción: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$3,450.00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Parcialidades: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 pagos de) </a:t>
                      </a:r>
                      <a:r>
                        <a:rPr lang="es-ES_tradnl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$3,450.00</a:t>
                      </a:r>
                      <a:endParaRPr lang="es-ES_tradnl" sz="140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 dirty="0">
                <a:solidFill>
                  <a:srgbClr val="FB6C45"/>
                </a:solidFill>
              </a:rPr>
              <a:t>Inversión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Nombre: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Correo: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91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Teléfono: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Empresa: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pago: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PM00.00 - DEP</a:t>
            </a:r>
          </a:p>
          <a:p>
            <a:pPr algn="ctr"/>
            <a:r>
              <a:rPr lang="es-ES_tradnl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Dirección Exitosa de Proyectos (DEP)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3994</TotalTime>
  <Words>264</Words>
  <Application>Microsoft Office PowerPoint</Application>
  <PresentationFormat>Presentación en pantalla (4:3)</PresentationFormat>
  <Paragraphs>64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1" baseType="lpstr">
      <vt:lpstr>Arial</vt:lpstr>
      <vt:lpstr>Arial Rounded MT Bold</vt:lpstr>
      <vt:lpstr>Calibri</vt:lpstr>
      <vt:lpstr>Cambria</vt:lpstr>
      <vt:lpstr>Gill Sans Light</vt:lpstr>
      <vt:lpstr>Helvetica</vt:lpstr>
      <vt:lpstr>MS Mincho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Hugo</cp:lastModifiedBy>
  <cp:revision>29</cp:revision>
  <cp:lastPrinted>2016-12-18T01:09:10Z</cp:lastPrinted>
  <dcterms:created xsi:type="dcterms:W3CDTF">2016-12-17T23:56:12Z</dcterms:created>
  <dcterms:modified xsi:type="dcterms:W3CDTF">2017-01-31T22:55:23Z</dcterms:modified>
</cp:coreProperties>
</file>